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5" r:id="rId11"/>
  </p:sldIdLst>
  <p:sldSz cx="9144000" cy="6858000" type="screen4x3"/>
  <p:notesSz cx="6858000" cy="9144000"/>
  <p:embeddedFontLst>
    <p:embeddedFont>
      <p:font typeface="Corsiva" panose="020B0604020202020204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  <p:embeddedFont>
      <p:font typeface="Georgia" panose="02040502050405020303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4" d="100"/>
          <a:sy n="104" d="100"/>
        </p:scale>
        <p:origin x="-8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188785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9017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815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Warsztaty uczyły:  współdziałania, dzielenia się informacjami, czy, wreszcie, grupowego rozwiązywania problemów.  podczas których opracowywane są</a:t>
            </a:r>
            <a:br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metody rozwiązania konkretnych problemów z którymi na co dzień się spotykamy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Tematyka zaproponowana na warsztatach, odpowiednio dobrane osoby szkolące, pomagają w poradzeniu sobie z nowymi  sytuacjami  i problemami. Efekty wspólnej pracy, można od razy wykorzystywać w codziennej pracy.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Warsztaty uczyły:  współdziałania, dzielenia się informacjami, czy, wreszcie, grupowego rozwiązywania problemów.  podczas których opracowywane są</a:t>
            </a:r>
            <a:br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metody rozwiązania konkretnych problemów z którymi na co dzień się spotykamy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Tematyka zaproponowana na warsztatach, odpowiednio dobrane osoby szkolące, pomagają w poradzeniu sobie z nowymi  sytuacjami  i problemami. Efekty wspólnej pracy, można od razy wykorzystywać w codziennej pracy.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472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4698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5709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0935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7641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2879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7404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4734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19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2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1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5080" algn="l" rtl="0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7619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2539" algn="l" rtl="0">
              <a:spcBef>
                <a:spcPts val="180"/>
              </a:spcBef>
              <a:buClr>
                <a:schemeClr val="accent4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05410" algn="l" rtl="0">
              <a:spcBef>
                <a:spcPts val="56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18745" algn="l" rtl="0">
              <a:spcBef>
                <a:spcPts val="52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47319" algn="l" rtl="0">
              <a:spcBef>
                <a:spcPts val="48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44144" algn="l" rtl="0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pl-PL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2377439" y="15239"/>
            <a:ext cx="438911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pl-PL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 rot="5400000">
            <a:off x="5052218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861218" y="510382"/>
            <a:ext cx="521176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pl-PL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62271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l-PL">
                <a:solidFill>
                  <a:schemeClr val="lt1"/>
                </a:solidFill>
              </a:rPr>
              <a:t>‹#›</a:t>
            </a:fld>
            <a:endParaRPr lang="pl-PL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rgbClr val="4CE0EA"/>
              </a:buClr>
              <a:buFont typeface="Calibri"/>
              <a:buNone/>
              <a:defRPr sz="56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533400" y="32285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45720" lvl="0" indent="0" algn="r" rtl="0">
              <a:spcBef>
                <a:spcPts val="520"/>
              </a:spcBef>
              <a:buClr>
                <a:schemeClr val="accent3"/>
              </a:buClr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ctr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ctr" rtl="0">
              <a:spcBef>
                <a:spcPts val="420"/>
              </a:spcBef>
              <a:buClr>
                <a:schemeClr val="accent2"/>
              </a:buClr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5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lt2"/>
              </a:buClr>
              <a:buFont typeface="Constantia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lt2"/>
              </a:buClr>
              <a:buFont typeface="Constantia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pl-PL" sz="1200">
              <a:solidFill>
                <a:srgbClr val="D0E9E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pl-PL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4AE3AC"/>
              </a:buClr>
              <a:buFont typeface="Calibri"/>
              <a:buNone/>
              <a:defRPr sz="5600" b="1" i="0" u="none" strike="noStrike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40"/>
              </a:spcBef>
              <a:buClr>
                <a:schemeClr val="accent3"/>
              </a:buClr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25908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25400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210819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218439" algn="l" rtl="0">
              <a:spcBef>
                <a:spcPts val="280"/>
              </a:spcBef>
              <a:buClr>
                <a:schemeClr val="accent4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lt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lt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pl-PL" sz="1200">
              <a:solidFill>
                <a:srgbClr val="D0E9E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5100" algn="l" rtl="0">
              <a:spcBef>
                <a:spcPts val="4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36525" algn="l" rtl="0">
              <a:spcBef>
                <a:spcPts val="36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44144" algn="l" rtl="0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648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5100" algn="l" rtl="0">
              <a:spcBef>
                <a:spcPts val="4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36525" algn="l" rtl="0">
              <a:spcBef>
                <a:spcPts val="36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44144" algn="l" rtl="0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pl-PL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7" cy="659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accent3"/>
              </a:buClr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25908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25400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210819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218439" algn="l" rtl="0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4" cy="654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accent3"/>
              </a:buClr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25908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25400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210819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218439" algn="l" rtl="0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7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1605" algn="l" rtl="0">
              <a:spcBef>
                <a:spcPts val="44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51130" algn="l" rtl="0">
              <a:spcBef>
                <a:spcPts val="4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73990" algn="l" rtl="0">
              <a:spcBef>
                <a:spcPts val="36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44780" algn="l" rtl="0">
              <a:spcBef>
                <a:spcPts val="32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52400" algn="l" rtl="0">
              <a:spcBef>
                <a:spcPts val="32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4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1605" algn="l" rtl="0">
              <a:spcBef>
                <a:spcPts val="44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51130" algn="l" rtl="0">
              <a:spcBef>
                <a:spcPts val="4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73990" algn="l" rtl="0">
              <a:spcBef>
                <a:spcPts val="36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44780" algn="l" rtl="0">
              <a:spcBef>
                <a:spcPts val="32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52400" algn="l" rtl="0">
              <a:spcBef>
                <a:spcPts val="32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pl-PL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pl-PL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pl-PL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bg>
      <p:bgPr>
        <a:solidFill>
          <a:schemeClr val="lt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rot="-10380000" flipH="1">
            <a:off x="3165753" y="1108076"/>
            <a:ext cx="5257800" cy="4114799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500" dir="7500000" sx="98500" sy="100080" kx="100000" ky="100000" algn="tl" rotWithShape="0">
              <a:srgbClr val="000000">
                <a:alpha val="2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2" name="Shape 72"/>
          <p:cNvSpPr/>
          <p:nvPr/>
        </p:nvSpPr>
        <p:spPr>
          <a:xfrm rot="-10380000" flipH="1">
            <a:off x="8004134" y="5359769"/>
            <a:ext cx="155447" cy="155447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09600" y="1176995"/>
            <a:ext cx="2212848" cy="15826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09600" y="2828784"/>
            <a:ext cx="2209799" cy="2179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50"/>
              </a:spcBef>
              <a:buClr>
                <a:schemeClr val="accent3"/>
              </a:buClr>
              <a:buFont typeface="Noto Sans Symbols"/>
              <a:buNone/>
              <a:defRPr sz="13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94310" algn="l" rtl="0">
              <a:spcBef>
                <a:spcPts val="2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209550" algn="l" rtl="0">
              <a:spcBef>
                <a:spcPts val="2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73672" algn="l" rtl="0">
              <a:spcBef>
                <a:spcPts val="18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81292" algn="l" rtl="0">
              <a:spcBef>
                <a:spcPts val="18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pl-PL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8" name="Shape 78"/>
          <p:cNvSpPr>
            <a:spLocks noGrp="1"/>
          </p:cNvSpPr>
          <p:nvPr>
            <p:ph type="pic" idx="2"/>
          </p:nvPr>
        </p:nvSpPr>
        <p:spPr>
          <a:xfrm rot="420000">
            <a:off x="3485792" y="1199516"/>
            <a:ext cx="4617719" cy="3931919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3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9" name="Shape 79"/>
          <p:cNvSpPr/>
          <p:nvPr/>
        </p:nvSpPr>
        <p:spPr>
          <a:xfrm rot="10800000" flipH="1">
            <a:off x="-9525" y="5816599"/>
            <a:ext cx="9163049" cy="104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0" name="Shape 80"/>
          <p:cNvSpPr/>
          <p:nvPr/>
        </p:nvSpPr>
        <p:spPr>
          <a:xfrm rot="10800000" flipH="1">
            <a:off x="4381500" y="6219825"/>
            <a:ext cx="4762499" cy="638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9525" y="-7144"/>
            <a:ext cx="9163049" cy="104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381500" y="-7144"/>
            <a:ext cx="4762499" cy="638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pl-PL" sz="1200" b="0" i="0" u="none" strike="noStrike" cap="none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17" name="Shape 17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8" name="Shape 18"/>
            <p:cNvSpPr/>
            <p:nvPr/>
          </p:nvSpPr>
          <p:spPr>
            <a:xfrm rot="-164308">
              <a:off x="-19044" y="216549"/>
              <a:ext cx="9163050" cy="6492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9876"/>
                  </a:moveTo>
                  <a:cubicBezTo>
                    <a:pt x="5862" y="83943"/>
                    <a:pt x="19189" y="31279"/>
                    <a:pt x="33430" y="32075"/>
                  </a:cubicBezTo>
                  <a:cubicBezTo>
                    <a:pt x="47671" y="32872"/>
                    <a:pt x="71018" y="120000"/>
                    <a:pt x="85446" y="114654"/>
                  </a:cubicBezTo>
                  <a:cubicBezTo>
                    <a:pt x="99875" y="109308"/>
                    <a:pt x="112806" y="23886"/>
                    <a:pt x="120000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 rot="-164308">
              <a:off x="-14309" y="290002"/>
              <a:ext cx="9175812" cy="53035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2857"/>
                  </a:moveTo>
                  <a:cubicBezTo>
                    <a:pt x="5681" y="90913"/>
                    <a:pt x="19791" y="30070"/>
                    <a:pt x="34089" y="32037"/>
                  </a:cubicBezTo>
                  <a:cubicBezTo>
                    <a:pt x="48387" y="34004"/>
                    <a:pt x="71467" y="120000"/>
                    <a:pt x="85785" y="114660"/>
                  </a:cubicBezTo>
                  <a:cubicBezTo>
                    <a:pt x="100104" y="109320"/>
                    <a:pt x="112882" y="2388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685800" y="514502"/>
            <a:ext cx="2743200" cy="1161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-PL" sz="2400"/>
              <a:t>Grupa wychowanie przedszkolne </a:t>
            </a:r>
          </a:p>
          <a:p>
            <a:pPr lvl="0">
              <a:spcBef>
                <a:spcPts val="0"/>
              </a:spcBef>
              <a:buNone/>
            </a:pPr>
            <a:r>
              <a:rPr lang="pl-PL" sz="2400"/>
              <a:t>grupa ‘C’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3740725" y="1676400"/>
            <a:ext cx="4914300" cy="450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-PL" dirty="0"/>
              <a:t>Nowe wyzwanie i doświadczenie.</a:t>
            </a:r>
          </a:p>
          <a:p>
            <a:pPr lvl="0">
              <a:spcBef>
                <a:spcPts val="0"/>
              </a:spcBef>
              <a:buNone/>
            </a:pPr>
            <a:r>
              <a:rPr lang="pl-PL" dirty="0"/>
              <a:t>Inspiracja do dalszej pracy.</a:t>
            </a:r>
          </a:p>
          <a:p>
            <a:pPr lvl="0">
              <a:spcBef>
                <a:spcPts val="0"/>
              </a:spcBef>
              <a:buNone/>
            </a:pPr>
            <a:r>
              <a:rPr lang="pl-PL" dirty="0"/>
              <a:t>Spotkanie z ciekawymi ludźmi.</a:t>
            </a:r>
          </a:p>
          <a:p>
            <a:pPr lvl="0">
              <a:spcBef>
                <a:spcPts val="0"/>
              </a:spcBef>
              <a:buNone/>
            </a:pPr>
            <a:r>
              <a:rPr lang="pl-PL" dirty="0"/>
              <a:t>Merytoryczne wsparcie ekspertów.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pl-PL" dirty="0"/>
              <a:t>            Kraków 2016r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4" name="Shape 104" descr="Dziecko wspinaczka po schodac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975" y="1769499"/>
            <a:ext cx="2814076" cy="441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ctrTitle"/>
          </p:nvPr>
        </p:nvSpPr>
        <p:spPr>
          <a:xfrm>
            <a:off x="311700" y="470633"/>
            <a:ext cx="8520600" cy="583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ubTitle" idx="1"/>
          </p:nvPr>
        </p:nvSpPr>
        <p:spPr>
          <a:xfrm>
            <a:off x="533400" y="3228535"/>
            <a:ext cx="7854600" cy="175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8" name="Shape 168" descr="slaj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50" y="956550"/>
            <a:ext cx="8064375" cy="565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199" cy="116204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endParaRPr lang="pl-PL" sz="26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199" cy="4572000"/>
          </a:xfrm>
          <a:prstGeom prst="rect">
            <a:avLst/>
          </a:prstGeom>
          <a:noFill/>
          <a:ln>
            <a:noFill/>
          </a:ln>
        </p:spPr>
        <p:txBody>
          <a:bodyPr lIns="18275" tIns="45700" rIns="1827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4634"/>
              <a:buFont typeface="Noto Sans Symbols"/>
              <a:buChar char="❖"/>
            </a:pPr>
            <a:r>
              <a:rPr lang="pl-PL" sz="129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Warsztaty uczyły:  współdziałania, dzielenia się informacjami, czy wreszcie, grupowego rozwiązywania problemów podczas których opracowywane są metody rozwiązania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259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pl-PL" sz="129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konkretnych problemów z którymi na co dzień się spotykamy,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259"/>
              </a:spcBef>
              <a:spcAft>
                <a:spcPts val="0"/>
              </a:spcAft>
              <a:buClr>
                <a:schemeClr val="accent3"/>
              </a:buClr>
              <a:buSzPct val="94634"/>
              <a:buFont typeface="Noto Sans Symbols"/>
              <a:buChar char="❖"/>
            </a:pPr>
            <a:r>
              <a:rPr lang="pl-PL" sz="129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Efekty wspólnej pracy można od razy wykorzystywać w codziennych działaniach,</a:t>
            </a:r>
          </a:p>
          <a:p>
            <a:pPr marL="0" marR="0" lvl="0" indent="0" algn="l" rtl="0">
              <a:lnSpc>
                <a:spcPct val="90000"/>
              </a:lnSpc>
              <a:spcBef>
                <a:spcPts val="259"/>
              </a:spcBef>
              <a:spcAft>
                <a:spcPts val="0"/>
              </a:spcAft>
              <a:buClr>
                <a:schemeClr val="accent3"/>
              </a:buClr>
              <a:buSzPct val="94634"/>
              <a:buFont typeface="Noto Sans Symbols"/>
              <a:buChar char="❖"/>
            </a:pPr>
            <a:r>
              <a:rPr lang="pl-PL" sz="129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Tematyka zaproponowana na warsztatach, odpowiednio dobrane osoby szkolące, pomagają w poradzeniu sobie z nowymi  sytuacjami  i problemami.</a:t>
            </a:r>
          </a:p>
          <a:p>
            <a:pPr marL="0" marR="0" lvl="0" indent="0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chemeClr val="accent3"/>
              </a:buClr>
              <a:buSzPct val="93733"/>
              <a:buFont typeface="Noto Sans Symbols"/>
              <a:buChar char="❖"/>
            </a:pPr>
            <a:r>
              <a:rPr lang="pl-PL" sz="148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Możliwość współpracy wielu osób  w tym samym czasie,</a:t>
            </a:r>
          </a:p>
          <a:p>
            <a:pPr marL="0" marR="0" lvl="0" indent="0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chemeClr val="accent3"/>
              </a:buClr>
              <a:buSzPct val="93733"/>
              <a:buFont typeface="Noto Sans Symbols"/>
              <a:buChar char="❖"/>
            </a:pPr>
            <a:r>
              <a:rPr lang="pl-PL" sz="148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Łatwy dostęp do informacji i materiałów potrzebnych do pracy,</a:t>
            </a:r>
          </a:p>
          <a:p>
            <a:pPr marL="0" marR="0" lvl="0" indent="0" algn="l" rtl="0">
              <a:lnSpc>
                <a:spcPct val="90000"/>
              </a:lnSpc>
              <a:spcBef>
                <a:spcPts val="259"/>
              </a:spcBef>
              <a:buClr>
                <a:schemeClr val="accent3"/>
              </a:buClr>
              <a:buSzPct val="94634"/>
              <a:buFont typeface="Noto Sans Symbols"/>
              <a:buNone/>
            </a:pPr>
            <a:endParaRPr sz="1295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18" name="Shape 118" descr="Chorwacja - część druga 002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75050" y="2045492"/>
            <a:ext cx="5111750" cy="383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45200" y="4064000"/>
            <a:ext cx="2009774" cy="40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685800" y="801189"/>
            <a:ext cx="2743200" cy="87506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4758425" y="1676400"/>
            <a:ext cx="39282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r>
              <a:rPr lang="pl-PL" sz="12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ułatwia współpracę w grupie (można pracować nad jednym dokumentem, a wprowadzane przez nas zmiany są w tym samym czasie widoczne dla pozostałych członków grupy)</a:t>
            </a:r>
          </a:p>
          <a:p>
            <a:pPr marL="0" lvl="0" indent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pl-PL" sz="12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jest dostępna (utworzone przez nas dokumenty są dostępne na wszystkich urządzeniach, które mogą połączyć się z </a:t>
            </a:r>
            <a:r>
              <a:rPr lang="pl-PL" sz="1200" dirty="0" err="1">
                <a:latin typeface="Constantia" panose="02030602050306030303" pitchFamily="18" charset="0"/>
                <a:ea typeface="Arial"/>
                <a:cs typeface="Arial"/>
                <a:sym typeface="Arial"/>
              </a:rPr>
              <a:t>internetem</a:t>
            </a:r>
            <a:r>
              <a:rPr lang="pl-PL" sz="12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)</a:t>
            </a:r>
          </a:p>
          <a:p>
            <a:pPr marL="0" lvl="0" indent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pl-PL" sz="12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nie wymaga instalacji dodatkowego oprogramowania (wystarczy mieć konto na </a:t>
            </a:r>
            <a:r>
              <a:rPr lang="pl-PL" sz="1200" dirty="0" err="1">
                <a:latin typeface="Constantia" panose="02030602050306030303" pitchFamily="18" charset="0"/>
                <a:ea typeface="Arial"/>
                <a:cs typeface="Arial"/>
                <a:sym typeface="Arial"/>
              </a:rPr>
              <a:t>gmailu</a:t>
            </a:r>
            <a:r>
              <a:rPr lang="pl-PL" sz="12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)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endParaRPr sz="2900" dirty="0">
              <a:latin typeface="Constantia" panose="02030602050306030303" pitchFamily="18" charset="0"/>
            </a:endParaRPr>
          </a:p>
        </p:txBody>
      </p:sp>
      <p:pic>
        <p:nvPicPr>
          <p:cNvPr id="128" name="Shape 128" descr="IMG_20161114_23003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645" y="1238720"/>
            <a:ext cx="3336067" cy="382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648200" y="1920084"/>
            <a:ext cx="4038600" cy="443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Constantia" panose="02030602050306030303" pitchFamily="18" charset="0"/>
                <a:ea typeface="Calibri"/>
                <a:cs typeface="Calibri"/>
                <a:sym typeface="Calibri"/>
              </a:rPr>
              <a:t>Dzięki szkoleniom z cyklu „W sieci” poszerzyłam swoje kompetencje, mogłam wymieniać doświadczenia z innymi uczestnikami  oraz korzystać z metodycznego i merytorycznego wsparcia specjalistów.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Shape 134" descr="C:\Users\Ania\AppData\Local\Microsoft\Windows\Temporary Internet Files\Content.Outlook\8OY46718\IMG_4396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3743" y="1600200"/>
            <a:ext cx="3725513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821" y="1285098"/>
            <a:ext cx="3658800" cy="36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3948567" y="707508"/>
            <a:ext cx="5023982" cy="2246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Constantia" panose="02030602050306030303" pitchFamily="18" charset="0"/>
                <a:ea typeface="Corsiva"/>
                <a:cs typeface="Corsiva"/>
                <a:sym typeface="Corsiva"/>
              </a:rPr>
              <a:t>Możliwość jednoczesnej współpracy nad tym samym dokumentem.</a:t>
            </a:r>
          </a:p>
          <a:p>
            <a:pPr marL="457200" marR="0" lvl="0" indent="-45720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Constantia" panose="02030602050306030303" pitchFamily="18" charset="0"/>
                <a:ea typeface="Corsiva"/>
                <a:cs typeface="Corsiva"/>
                <a:sym typeface="Corsiva"/>
              </a:rPr>
              <a:t>Szybkie i łatwe komunikowanie się.</a:t>
            </a:r>
          </a:p>
          <a:p>
            <a:pPr marL="457200" marR="0" lvl="0" indent="-45720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Constantia" panose="02030602050306030303" pitchFamily="18" charset="0"/>
                <a:ea typeface="Corsiva"/>
                <a:cs typeface="Corsiva"/>
                <a:sym typeface="Corsiva"/>
              </a:rPr>
              <a:t>Dostęp do zasobów o każdej porze, </a:t>
            </a:r>
            <a:br>
              <a:rPr lang="pl-PL" sz="2400" b="0" i="0" u="none" strike="noStrike" cap="none" dirty="0">
                <a:solidFill>
                  <a:schemeClr val="dk1"/>
                </a:solidFill>
                <a:latin typeface="Constantia" panose="02030602050306030303" pitchFamily="18" charset="0"/>
                <a:ea typeface="Corsiva"/>
                <a:cs typeface="Corsiva"/>
                <a:sym typeface="Corsiva"/>
              </a:rPr>
            </a:br>
            <a:r>
              <a:rPr lang="pl-PL" sz="2400" b="0" i="0" u="none" strike="noStrike" cap="none" dirty="0">
                <a:solidFill>
                  <a:schemeClr val="dk1"/>
                </a:solidFill>
                <a:latin typeface="Constantia" panose="02030602050306030303" pitchFamily="18" charset="0"/>
                <a:ea typeface="Corsiva"/>
                <a:cs typeface="Corsiva"/>
                <a:sym typeface="Corsiva"/>
              </a:rPr>
              <a:t>z każdego miejsca z dostępem do sieci.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subTitle" idx="1"/>
          </p:nvPr>
        </p:nvSpPr>
        <p:spPr>
          <a:xfrm>
            <a:off x="1371600" y="1772816"/>
            <a:ext cx="6400799" cy="43924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endParaRPr sz="22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endParaRPr sz="22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endParaRPr sz="22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endParaRPr sz="22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endParaRPr sz="22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endParaRPr sz="22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pl-PL" sz="2400" b="0" i="0" u="none" strike="noStrike" cap="none" dirty="0">
                <a:solidFill>
                  <a:srgbClr val="0070C0"/>
                </a:solidFill>
                <a:latin typeface="Constantia" panose="02030602050306030303" pitchFamily="18" charset="0"/>
                <a:ea typeface="Trebuchet MS"/>
                <a:cs typeface="Trebuchet MS"/>
                <a:sym typeface="Trebuchet MS"/>
              </a:rPr>
              <a:t>Nauczycielki z przedszkola nr 139 </a:t>
            </a:r>
            <a:br>
              <a:rPr lang="pl-PL" sz="2400" b="0" i="0" u="none" strike="noStrike" cap="none" dirty="0">
                <a:solidFill>
                  <a:srgbClr val="0070C0"/>
                </a:solidFill>
                <a:latin typeface="Constantia" panose="02030602050306030303" pitchFamily="18" charset="0"/>
                <a:ea typeface="Trebuchet MS"/>
                <a:cs typeface="Trebuchet MS"/>
                <a:sym typeface="Trebuchet MS"/>
              </a:rPr>
            </a:br>
            <a:r>
              <a:rPr lang="pl-PL" sz="2400" b="0" i="0" u="none" strike="noStrike" cap="none" dirty="0">
                <a:solidFill>
                  <a:srgbClr val="0070C0"/>
                </a:solidFill>
                <a:latin typeface="Constantia" panose="02030602050306030303" pitchFamily="18" charset="0"/>
                <a:ea typeface="Trebuchet MS"/>
                <a:cs typeface="Trebuchet MS"/>
                <a:sym typeface="Trebuchet MS"/>
              </a:rPr>
              <a:t>im „Niezapominajka”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ctrTitle"/>
          </p:nvPr>
        </p:nvSpPr>
        <p:spPr>
          <a:xfrm>
            <a:off x="685800" y="365761"/>
            <a:ext cx="7772400" cy="902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40080" marR="0" lvl="0" indent="-462280" algn="l" rtl="0">
              <a:spcBef>
                <a:spcPts val="0"/>
              </a:spcBef>
              <a:buClr>
                <a:srgbClr val="C3260C"/>
              </a:buClr>
              <a:buSzPct val="128000"/>
              <a:buFont typeface="Georgia"/>
              <a:buChar char="*"/>
            </a:pPr>
            <a:endParaRPr lang="pl-PL" sz="5400" b="1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7" name="Shape 147" descr="C:\Users\Krzysztof\Downloads\DSC_110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719" y="1739816"/>
            <a:ext cx="4896543" cy="32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793300" y="5198500"/>
            <a:ext cx="6512400" cy="63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r" rtl="0">
              <a:spcBef>
                <a:spcPts val="0"/>
              </a:spcBef>
              <a:buClr>
                <a:srgbClr val="C3260C"/>
              </a:buClr>
              <a:buSzPct val="128000"/>
              <a:buFont typeface="Georgia"/>
              <a:buChar char="*"/>
            </a:pPr>
            <a:r>
              <a:rPr lang="pl-PL" sz="46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„Praca w sieci”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190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31181"/>
              <a:buFont typeface="Georgia"/>
              <a:buChar char="*"/>
            </a:pPr>
            <a:r>
              <a:rPr lang="pl-PL" sz="2220" b="0" i="0" u="none" strike="noStrike" cap="none" dirty="0">
                <a:solidFill>
                  <a:srgbClr val="3F3F3F"/>
                </a:solidFill>
                <a:latin typeface="Constantia" panose="02030602050306030303" pitchFamily="18" charset="0"/>
                <a:ea typeface="Trebuchet MS"/>
                <a:cs typeface="Trebuchet MS"/>
                <a:sym typeface="Trebuchet MS"/>
              </a:rPr>
              <a:t>Daje możliwość uzupełniania wiedzy </a:t>
            </a:r>
            <a:br>
              <a:rPr lang="pl-PL" sz="2220" b="0" i="0" u="none" strike="noStrike" cap="none" dirty="0">
                <a:solidFill>
                  <a:srgbClr val="3F3F3F"/>
                </a:solidFill>
                <a:latin typeface="Constantia" panose="02030602050306030303" pitchFamily="18" charset="0"/>
                <a:ea typeface="Trebuchet MS"/>
                <a:cs typeface="Trebuchet MS"/>
                <a:sym typeface="Trebuchet MS"/>
              </a:rPr>
            </a:br>
            <a:r>
              <a:rPr lang="pl-PL" sz="2220" b="0" i="0" u="none" strike="noStrike" cap="none" dirty="0">
                <a:solidFill>
                  <a:srgbClr val="3F3F3F"/>
                </a:solidFill>
                <a:latin typeface="Constantia" panose="02030602050306030303" pitchFamily="18" charset="0"/>
                <a:ea typeface="Trebuchet MS"/>
                <a:cs typeface="Trebuchet MS"/>
                <a:sym typeface="Trebuchet MS"/>
              </a:rPr>
              <a:t>i nabywania nowych umiejętności.</a:t>
            </a:r>
          </a:p>
          <a:p>
            <a:pPr marL="228600" marR="0" lvl="0" indent="-190500" algn="l" rtl="0">
              <a:lnSpc>
                <a:spcPct val="80000"/>
              </a:lnSpc>
              <a:spcBef>
                <a:spcPts val="744"/>
              </a:spcBef>
              <a:spcAft>
                <a:spcPts val="0"/>
              </a:spcAft>
              <a:buClr>
                <a:srgbClr val="C3260C"/>
              </a:buClr>
              <a:buSzPct val="131181"/>
              <a:buFont typeface="Georgia"/>
              <a:buChar char="*"/>
            </a:pPr>
            <a:r>
              <a:rPr lang="pl-PL" sz="2220" b="0" i="0" u="none" strike="noStrike" cap="none" dirty="0">
                <a:solidFill>
                  <a:srgbClr val="3F3F3F"/>
                </a:solidFill>
                <a:latin typeface="Constantia" panose="02030602050306030303" pitchFamily="18" charset="0"/>
                <a:ea typeface="Trebuchet MS"/>
                <a:cs typeface="Trebuchet MS"/>
                <a:sym typeface="Trebuchet MS"/>
              </a:rPr>
              <a:t>Daje możliwość dzielenia się z innymi swoją wiedzą i doświadczeniem, które można wykorzystać w praktyce.</a:t>
            </a:r>
          </a:p>
          <a:p>
            <a:pPr marL="228600" marR="0" lvl="0" indent="-190500" algn="l" rtl="0">
              <a:lnSpc>
                <a:spcPct val="80000"/>
              </a:lnSpc>
              <a:spcBef>
                <a:spcPts val="744"/>
              </a:spcBef>
              <a:spcAft>
                <a:spcPts val="0"/>
              </a:spcAft>
              <a:buClr>
                <a:srgbClr val="C3260C"/>
              </a:buClr>
              <a:buSzPct val="131181"/>
              <a:buFont typeface="Georgia"/>
              <a:buChar char="*"/>
            </a:pPr>
            <a:r>
              <a:rPr lang="pl-PL" sz="2220" b="0" i="0" u="none" strike="noStrike" cap="none" dirty="0">
                <a:solidFill>
                  <a:srgbClr val="3F3F3F"/>
                </a:solidFill>
                <a:latin typeface="Constantia" panose="02030602050306030303" pitchFamily="18" charset="0"/>
                <a:ea typeface="Trebuchet MS"/>
                <a:cs typeface="Trebuchet MS"/>
                <a:sym typeface="Trebuchet MS"/>
              </a:rPr>
              <a:t>Jest inspiracją do poszukiwań nowych rozwiązań, twórczej pracy.</a:t>
            </a:r>
          </a:p>
          <a:p>
            <a:pPr marL="228600" marR="0" lvl="0" indent="-190500" algn="l" rtl="0">
              <a:lnSpc>
                <a:spcPct val="80000"/>
              </a:lnSpc>
              <a:spcBef>
                <a:spcPts val="744"/>
              </a:spcBef>
              <a:spcAft>
                <a:spcPts val="0"/>
              </a:spcAft>
              <a:buClr>
                <a:srgbClr val="C3260C"/>
              </a:buClr>
              <a:buSzPct val="131181"/>
              <a:buFont typeface="Georgia"/>
              <a:buChar char="*"/>
            </a:pPr>
            <a:r>
              <a:rPr lang="pl-PL" sz="2220" b="0" i="0" u="none" strike="noStrike" cap="none" dirty="0">
                <a:solidFill>
                  <a:srgbClr val="3F3F3F"/>
                </a:solidFill>
                <a:latin typeface="Constantia" panose="02030602050306030303" pitchFamily="18" charset="0"/>
                <a:ea typeface="Trebuchet MS"/>
                <a:cs typeface="Trebuchet MS"/>
                <a:sym typeface="Trebuchet MS"/>
              </a:rPr>
              <a:t>Daje możliwość zabawy, poprzez którą </a:t>
            </a:r>
            <a:br>
              <a:rPr lang="pl-PL" sz="2220" b="0" i="0" u="none" strike="noStrike" cap="none" dirty="0">
                <a:solidFill>
                  <a:srgbClr val="3F3F3F"/>
                </a:solidFill>
                <a:latin typeface="Constantia" panose="02030602050306030303" pitchFamily="18" charset="0"/>
                <a:ea typeface="Trebuchet MS"/>
                <a:cs typeface="Trebuchet MS"/>
                <a:sym typeface="Trebuchet MS"/>
              </a:rPr>
            </a:br>
            <a:r>
              <a:rPr lang="pl-PL" sz="2220" b="0" i="0" u="none" strike="noStrike" cap="none" dirty="0">
                <a:solidFill>
                  <a:srgbClr val="3F3F3F"/>
                </a:solidFill>
                <a:latin typeface="Constantia" panose="02030602050306030303" pitchFamily="18" charset="0"/>
                <a:ea typeface="Trebuchet MS"/>
                <a:cs typeface="Trebuchet MS"/>
                <a:sym typeface="Trebuchet MS"/>
              </a:rPr>
              <a:t>m.in. uczymy się współpracy z innymi.</a:t>
            </a:r>
          </a:p>
          <a:p>
            <a:pPr marL="228600" marR="0" lvl="0" indent="-190500" algn="l" rtl="0">
              <a:lnSpc>
                <a:spcPct val="80000"/>
              </a:lnSpc>
              <a:spcBef>
                <a:spcPts val="744"/>
              </a:spcBef>
              <a:spcAft>
                <a:spcPts val="0"/>
              </a:spcAft>
              <a:buClr>
                <a:srgbClr val="C3260C"/>
              </a:buClr>
              <a:buSzPct val="131181"/>
              <a:buFont typeface="Georgia"/>
              <a:buChar char="*"/>
            </a:pPr>
            <a:r>
              <a:rPr lang="pl-PL" sz="2220" b="0" i="0" u="none" strike="noStrike" cap="none" dirty="0">
                <a:solidFill>
                  <a:srgbClr val="3F3F3F"/>
                </a:solidFill>
                <a:latin typeface="Constantia" panose="02030602050306030303" pitchFamily="18" charset="0"/>
                <a:ea typeface="Trebuchet MS"/>
                <a:cs typeface="Trebuchet MS"/>
                <a:sym typeface="Trebuchet MS"/>
              </a:rPr>
              <a:t>Motywuje do samooceny.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pl-PL" sz="4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47484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17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17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l-PL" sz="1800" b="0" i="0" u="none" strike="noStrike" cap="none" dirty="0">
                <a:solidFill>
                  <a:schemeClr val="dk1"/>
                </a:solidFill>
                <a:latin typeface="Constantia" panose="02030602050306030303" pitchFamily="18" charset="0"/>
                <a:ea typeface="Calibri"/>
                <a:cs typeface="Calibri"/>
                <a:sym typeface="Calibri"/>
              </a:rPr>
              <a:t>Pracując w chmurze możesz korzystać ze swoich danych z dowolnego miejsca z dostępem do </a:t>
            </a:r>
            <a:r>
              <a:rPr lang="pl-PL" sz="1800" b="0" i="0" u="none" strike="noStrike" cap="none" dirty="0" err="1">
                <a:solidFill>
                  <a:schemeClr val="dk1"/>
                </a:solidFill>
                <a:latin typeface="Constantia" panose="02030602050306030303" pitchFamily="18" charset="0"/>
                <a:ea typeface="Calibri"/>
                <a:cs typeface="Calibri"/>
                <a:sym typeface="Calibri"/>
              </a:rPr>
              <a:t>internetu</a:t>
            </a:r>
            <a:r>
              <a:rPr lang="pl-PL" sz="1800" b="0" i="0" u="none" strike="noStrike" cap="none" dirty="0">
                <a:solidFill>
                  <a:schemeClr val="dk1"/>
                </a:solidFill>
                <a:latin typeface="Constantia" panose="02030602050306030303" pitchFamily="18" charset="0"/>
                <a:ea typeface="Calibri"/>
                <a:cs typeface="Calibri"/>
                <a:sym typeface="Calibri"/>
              </a:rPr>
              <a:t>.  Poczta, witryny informacyjne, dokumenty czy kalendarze dostępne są z każdego niemal urządzenia - niezależnie czy jest to komputer, laptop, tablet czy telefon. Możesz prowadzić skuteczną i efektywną pracę grupową, pracować nad różnorodnymi dokumentami , jednocześnie z wieloma innymi osobami. 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1800" b="0" i="0" u="none" strike="noStrike" cap="none" dirty="0">
                <a:solidFill>
                  <a:schemeClr val="dk1"/>
                </a:solidFill>
                <a:latin typeface="Constantia" panose="02030602050306030303" pitchFamily="18" charset="0"/>
                <a:ea typeface="Calibri"/>
                <a:cs typeface="Calibri"/>
                <a:sym typeface="Calibri"/>
              </a:rPr>
              <a:t>	Pracując w sieci nie kupujesz drogich serwerów, nie musisz nimi zarządzać i administrować. Za pośrednictwem przeglądarki internetowej masz dostęp do wszystkich niezbędnych narzędzi pracy. 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buClr>
                <a:schemeClr val="dk1"/>
              </a:buClr>
              <a:buSzPct val="97777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onstantia" panose="02030602050306030303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160" name="Shape 160" descr="C:\Users\MAMA LAPTOP\Desktop\imm023_26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087" y="1844824"/>
            <a:ext cx="2705877" cy="405881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6084167" y="5949280"/>
            <a:ext cx="148104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Anna Węglarz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593669" y="727926"/>
            <a:ext cx="5837784" cy="5454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pl-PL" sz="1200" dirty="0" smtClean="0">
                <a:solidFill>
                  <a:srgbClr val="000000"/>
                </a:solidFill>
                <a:latin typeface="Constantia" panose="02030602050306030303" pitchFamily="18" charset="0"/>
                <a:ea typeface="Arial"/>
                <a:cs typeface="Arial"/>
                <a:sym typeface="Arial"/>
              </a:rPr>
              <a:t>Zachęcamy do udziału, ponieważ -</a:t>
            </a:r>
            <a:r>
              <a:rPr lang="pl-PL" sz="1200" b="1" dirty="0" smtClean="0">
                <a:solidFill>
                  <a:srgbClr val="000000"/>
                </a:solidFill>
                <a:latin typeface="Constantia" panose="02030602050306030303" pitchFamily="18" charset="0"/>
                <a:ea typeface="Arial"/>
                <a:cs typeface="Arial"/>
                <a:sym typeface="Arial"/>
              </a:rPr>
              <a:t>Praca </a:t>
            </a:r>
            <a:r>
              <a:rPr lang="pl-PL" sz="1200" b="1" dirty="0">
                <a:solidFill>
                  <a:srgbClr val="000000"/>
                </a:solidFill>
                <a:latin typeface="Constantia" panose="02030602050306030303" pitchFamily="18" charset="0"/>
                <a:ea typeface="Arial"/>
                <a:cs typeface="Arial"/>
                <a:sym typeface="Arial"/>
              </a:rPr>
              <a:t>w sieci ma wiele zalet.</a:t>
            </a:r>
          </a:p>
          <a:p>
            <a:pPr marL="228600" lvl="0" indent="-228600" algn="just" rtl="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000000"/>
                </a:solidFill>
                <a:latin typeface="Constantia" panose="02030602050306030303" pitchFamily="18" charset="0"/>
                <a:ea typeface="Arial"/>
                <a:cs typeface="Arial"/>
                <a:sym typeface="Arial"/>
              </a:rPr>
              <a:t>Można między sobą wymieniać doświadczenia, dzielić się wiedzą i umiejętnościami. </a:t>
            </a:r>
          </a:p>
          <a:p>
            <a:pPr marL="228600" lvl="0" indent="-228600" algn="just" rtl="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200" dirty="0" smtClean="0">
                <a:solidFill>
                  <a:srgbClr val="000000"/>
                </a:solidFill>
                <a:latin typeface="Constantia" panose="02030602050306030303" pitchFamily="18" charset="0"/>
                <a:ea typeface="Arial"/>
                <a:cs typeface="Arial"/>
                <a:sym typeface="Arial"/>
              </a:rPr>
              <a:t>Panuje atmosfera </a:t>
            </a:r>
            <a:r>
              <a:rPr lang="pl-PL" sz="1200" dirty="0">
                <a:solidFill>
                  <a:srgbClr val="000000"/>
                </a:solidFill>
                <a:latin typeface="Constantia" panose="02030602050306030303" pitchFamily="18" charset="0"/>
                <a:ea typeface="Arial"/>
                <a:cs typeface="Arial"/>
                <a:sym typeface="Arial"/>
              </a:rPr>
              <a:t>zaufania i </a:t>
            </a:r>
            <a:r>
              <a:rPr lang="pl-PL" sz="1200" dirty="0" smtClean="0">
                <a:solidFill>
                  <a:srgbClr val="000000"/>
                </a:solidFill>
                <a:latin typeface="Constantia" panose="02030602050306030303" pitchFamily="18" charset="0"/>
                <a:ea typeface="Arial"/>
                <a:cs typeface="Arial"/>
                <a:sym typeface="Arial"/>
              </a:rPr>
              <a:t>otwartości. </a:t>
            </a:r>
            <a:endParaRPr lang="pl-PL" sz="1200" dirty="0">
              <a:solidFill>
                <a:srgbClr val="000000"/>
              </a:solidFill>
              <a:latin typeface="Constantia" panose="02030602050306030303" pitchFamily="18" charset="0"/>
              <a:ea typeface="Arial"/>
              <a:cs typeface="Arial"/>
              <a:sym typeface="Arial"/>
            </a:endParaRPr>
          </a:p>
          <a:p>
            <a:pPr marL="228600" lvl="0" indent="-2286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000000"/>
                </a:solidFill>
                <a:latin typeface="Constantia" panose="02030602050306030303" pitchFamily="18" charset="0"/>
                <a:ea typeface="Arial"/>
                <a:cs typeface="Arial"/>
                <a:sym typeface="Arial"/>
              </a:rPr>
              <a:t>J</a:t>
            </a:r>
            <a:r>
              <a:rPr lang="pl-PL" sz="1200" dirty="0" smtClean="0">
                <a:solidFill>
                  <a:srgbClr val="000000"/>
                </a:solidFill>
                <a:latin typeface="Constantia" panose="02030602050306030303" pitchFamily="18" charset="0"/>
                <a:ea typeface="Arial"/>
                <a:cs typeface="Arial"/>
                <a:sym typeface="Arial"/>
              </a:rPr>
              <a:t>ej </a:t>
            </a:r>
            <a:r>
              <a:rPr lang="pl-PL" sz="1200" dirty="0">
                <a:solidFill>
                  <a:srgbClr val="000000"/>
                </a:solidFill>
                <a:latin typeface="Constantia" panose="02030602050306030303" pitchFamily="18" charset="0"/>
                <a:ea typeface="Arial"/>
                <a:cs typeface="Arial"/>
                <a:sym typeface="Arial"/>
              </a:rPr>
              <a:t>członkowie czują się komfortowo i swobodnie, co sprzyja kreatywności i wzmacnia chęć działania. Grupa jest </a:t>
            </a:r>
            <a:r>
              <a:rPr lang="pl-PL" sz="1200" dirty="0" smtClean="0">
                <a:solidFill>
                  <a:srgbClr val="000000"/>
                </a:solidFill>
                <a:latin typeface="Constantia" panose="02030602050306030303" pitchFamily="18" charset="0"/>
                <a:ea typeface="Arial"/>
                <a:cs typeface="Arial"/>
                <a:sym typeface="Arial"/>
              </a:rPr>
              <a:t>zintegrowana.</a:t>
            </a:r>
            <a:endParaRPr lang="pl-PL" sz="1200" dirty="0">
              <a:solidFill>
                <a:srgbClr val="000000"/>
              </a:solidFill>
              <a:latin typeface="Constantia" panose="02030602050306030303" pitchFamily="18" charset="0"/>
              <a:ea typeface="Arial"/>
              <a:cs typeface="Arial"/>
              <a:sym typeface="Arial"/>
            </a:endParaRPr>
          </a:p>
          <a:p>
            <a:pPr marL="228600" lvl="0" indent="-228600" algn="just" rtl="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000000"/>
                </a:solidFill>
                <a:latin typeface="Constantia" panose="02030602050306030303" pitchFamily="18" charset="0"/>
                <a:ea typeface="Arial"/>
                <a:cs typeface="Arial"/>
                <a:sym typeface="Arial"/>
              </a:rPr>
              <a:t>Dzięki takiej pracy można otwarcie i szczerze wymieniać informacje. </a:t>
            </a:r>
          </a:p>
          <a:p>
            <a:pPr marL="228600" lvl="0" indent="-228600" algn="just" rtl="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000000"/>
                </a:solidFill>
                <a:latin typeface="Constantia" panose="02030602050306030303" pitchFamily="18" charset="0"/>
                <a:ea typeface="Arial"/>
                <a:cs typeface="Arial"/>
                <a:sym typeface="Arial"/>
              </a:rPr>
              <a:t>Członkowie grupy słuchają się nawzajem, każdy wie, że będzie wysłuchany. </a:t>
            </a:r>
          </a:p>
          <a:p>
            <a:pPr marL="228600" lvl="0" indent="-228600" algn="just" rtl="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000000"/>
                </a:solidFill>
                <a:latin typeface="Constantia" panose="02030602050306030303" pitchFamily="18" charset="0"/>
                <a:ea typeface="Arial"/>
                <a:cs typeface="Arial"/>
                <a:sym typeface="Arial"/>
              </a:rPr>
              <a:t>Praca w sieci sprawia, iż każdy czuje się w pełni zaangażowany. </a:t>
            </a:r>
            <a:r>
              <a:rPr lang="pl-PL" sz="1200" dirty="0" smtClean="0">
                <a:solidFill>
                  <a:srgbClr val="000000"/>
                </a:solidFill>
                <a:latin typeface="Constantia" panose="02030602050306030303" pitchFamily="18" charset="0"/>
                <a:ea typeface="Arial"/>
                <a:cs typeface="Arial"/>
                <a:sym typeface="Arial"/>
              </a:rPr>
              <a:t/>
            </a:r>
            <a:br>
              <a:rPr lang="pl-PL" sz="1200" dirty="0" smtClean="0">
                <a:solidFill>
                  <a:srgbClr val="000000"/>
                </a:solidFill>
                <a:latin typeface="Constantia" panose="02030602050306030303" pitchFamily="18" charset="0"/>
                <a:ea typeface="Arial"/>
                <a:cs typeface="Arial"/>
                <a:sym typeface="Arial"/>
              </a:rPr>
            </a:br>
            <a:r>
              <a:rPr lang="pl-PL" sz="1200" dirty="0" smtClean="0">
                <a:solidFill>
                  <a:srgbClr val="000000"/>
                </a:solidFill>
                <a:latin typeface="Constantia" panose="02030602050306030303" pitchFamily="18" charset="0"/>
                <a:ea typeface="Arial"/>
                <a:cs typeface="Arial"/>
                <a:sym typeface="Arial"/>
              </a:rPr>
              <a:t>Pracując </a:t>
            </a:r>
            <a:r>
              <a:rPr lang="pl-PL" sz="1200" dirty="0">
                <a:solidFill>
                  <a:srgbClr val="000000"/>
                </a:solidFill>
                <a:latin typeface="Constantia" panose="02030602050306030303" pitchFamily="18" charset="0"/>
                <a:ea typeface="Arial"/>
                <a:cs typeface="Arial"/>
                <a:sym typeface="Arial"/>
              </a:rPr>
              <a:t>w taki sposób można wspólnie poszukiwać sposobów radzenia sobie z problemami. </a:t>
            </a:r>
          </a:p>
          <a:p>
            <a:pPr marL="228600" lvl="0" indent="-228600" algn="just" rtl="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000000"/>
                </a:solidFill>
                <a:latin typeface="Constantia" panose="02030602050306030303" pitchFamily="18" charset="0"/>
                <a:ea typeface="Arial"/>
                <a:cs typeface="Arial"/>
                <a:sym typeface="Arial"/>
              </a:rPr>
              <a:t>Istotną zaletą pracy w sieci są spotkania z ekspertami, specjalistami oraz pomoc w samokształceniu.</a:t>
            </a:r>
          </a:p>
          <a:p>
            <a:pPr lvl="0" algn="just" rtl="0">
              <a:lnSpc>
                <a:spcPct val="200000"/>
              </a:lnSpc>
              <a:spcBef>
                <a:spcPts val="0"/>
              </a:spcBef>
              <a:buNone/>
            </a:pP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zepływ">
  <a:themeElements>
    <a:clrScheme name="Przepły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zepływ">
    <a:dk1>
      <a:srgbClr val="000000"/>
    </a:dk1>
    <a:lt1>
      <a:srgbClr val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346</Words>
  <Application>Microsoft Office PowerPoint</Application>
  <PresentationFormat>Pokaz na ekranie (4:3)</PresentationFormat>
  <Paragraphs>56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9" baseType="lpstr">
      <vt:lpstr>Arial</vt:lpstr>
      <vt:lpstr>Noto Sans Symbols</vt:lpstr>
      <vt:lpstr>Wingdings</vt:lpstr>
      <vt:lpstr>Corsiva</vt:lpstr>
      <vt:lpstr>Constantia</vt:lpstr>
      <vt:lpstr>Calibri</vt:lpstr>
      <vt:lpstr>Trebuchet MS</vt:lpstr>
      <vt:lpstr>Georgia</vt:lpstr>
      <vt:lpstr>Przepływ</vt:lpstr>
      <vt:lpstr>Grupa wychowanie przedszkolne  grupa ‘C’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„Praca w sieci”</vt:lpstr>
      <vt:lpstr>Prezentacja programu PowerPoint</vt:lpstr>
      <vt:lpstr>Zachęcamy do udziału, ponieważ -Praca w sieci ma wiele zalet. Można między sobą wymieniać doświadczenia, dzielić się wiedzą i umiejętnościami.  Panuje atmosfera zaufania i otwartości.  Jej członkowie czują się komfortowo i swobodnie, co sprzyja kreatywności i wzmacnia chęć działania. Grupa jest zintegrowana. Dzięki takiej pracy można otwarcie i szczerze wymieniać informacje.  Członkowie grupy słuchają się nawzajem, każdy wie, że będzie wysłuchany.  Praca w sieci sprawia, iż każdy czuje się w pełni zaangażowany.  Pracując w taki sposób można wspólnie poszukiwać sposobów radzenia sobie z problemami.  Istotną zaletą pracy w sieci są spotkania z ekspertami, specjalistami oraz pomoc w samokształceniu. 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Grupa wychowanie przedszkolne  grupa ‘C’</dc:title>
  <dc:creator>user</dc:creator>
  <cp:lastModifiedBy>Nata</cp:lastModifiedBy>
  <cp:revision>6</cp:revision>
  <dcterms:modified xsi:type="dcterms:W3CDTF">2017-01-26T16:14:48Z</dcterms:modified>
</cp:coreProperties>
</file>